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6"/>
  </p:notesMasterIdLst>
  <p:sldIdLst>
    <p:sldId id="282" r:id="rId2"/>
    <p:sldId id="259" r:id="rId3"/>
    <p:sldId id="289" r:id="rId4"/>
    <p:sldId id="288"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4C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78330" autoAdjust="0"/>
  </p:normalViewPr>
  <p:slideViewPr>
    <p:cSldViewPr>
      <p:cViewPr varScale="1">
        <p:scale>
          <a:sx n="82" d="100"/>
          <a:sy n="82" d="100"/>
        </p:scale>
        <p:origin x="1402" y="317"/>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31A53A-B754-4CA3-AC0D-7B3750AE9854}" type="datetimeFigureOut">
              <a:rPr lang="en-US" smtClean="0"/>
              <a:t>12/5/2019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79B4C5-FC38-4ECC-BC32-7C5389505C6E}" type="slidenum">
              <a:rPr lang="en-US" smtClean="0"/>
              <a:t>‹#›</a:t>
            </a:fld>
            <a:endParaRPr lang="en-US"/>
          </a:p>
        </p:txBody>
      </p:sp>
    </p:spTree>
    <p:extLst>
      <p:ext uri="{BB962C8B-B14F-4D97-AF65-F5344CB8AC3E}">
        <p14:creationId xmlns:p14="http://schemas.microsoft.com/office/powerpoint/2010/main" val="16637238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179B4C5-FC38-4ECC-BC32-7C5389505C6E}" type="slidenum">
              <a:rPr lang="en-US" smtClean="0"/>
              <a:t>1</a:t>
            </a:fld>
            <a:endParaRPr lang="en-US"/>
          </a:p>
        </p:txBody>
      </p:sp>
    </p:spTree>
    <p:extLst>
      <p:ext uri="{BB962C8B-B14F-4D97-AF65-F5344CB8AC3E}">
        <p14:creationId xmlns:p14="http://schemas.microsoft.com/office/powerpoint/2010/main" val="5838224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179B4C5-FC38-4ECC-BC32-7C5389505C6E}" type="slidenum">
              <a:rPr lang="en-US" smtClean="0"/>
              <a:t>2</a:t>
            </a:fld>
            <a:endParaRPr lang="en-US"/>
          </a:p>
        </p:txBody>
      </p:sp>
    </p:spTree>
    <p:extLst>
      <p:ext uri="{BB962C8B-B14F-4D97-AF65-F5344CB8AC3E}">
        <p14:creationId xmlns:p14="http://schemas.microsoft.com/office/powerpoint/2010/main" val="9481399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179B4C5-FC38-4ECC-BC32-7C5389505C6E}" type="slidenum">
              <a:rPr lang="en-US" smtClean="0"/>
              <a:t>3</a:t>
            </a:fld>
            <a:endParaRPr lang="en-US"/>
          </a:p>
        </p:txBody>
      </p:sp>
    </p:spTree>
    <p:extLst>
      <p:ext uri="{BB962C8B-B14F-4D97-AF65-F5344CB8AC3E}">
        <p14:creationId xmlns:p14="http://schemas.microsoft.com/office/powerpoint/2010/main" val="31098164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Put critiques</a:t>
            </a:r>
            <a:r>
              <a:rPr lang="en-US" baseline="0" dirty="0"/>
              <a:t> on the whiteboard since not enough room on slide:</a:t>
            </a:r>
          </a:p>
          <a:p>
            <a:r>
              <a:rPr lang="en-US" baseline="0" dirty="0"/>
              <a:t>-music as bully (soundtrack too overwhelming, heavy-handed, manipulative)</a:t>
            </a:r>
          </a:p>
          <a:p>
            <a:r>
              <a:rPr lang="en-US" baseline="0" dirty="0"/>
              <a:t>-don’t get to know the characters as complex humans/don’t get to know who the characters are - one-dimensional characterizations (astronaut as honorable dullard)</a:t>
            </a:r>
          </a:p>
          <a:p>
            <a:r>
              <a:rPr lang="en-US" baseline="0" dirty="0"/>
              <a:t>-too sentimental/melodramatic/over-the-top</a:t>
            </a:r>
          </a:p>
        </p:txBody>
      </p:sp>
      <p:sp>
        <p:nvSpPr>
          <p:cNvPr id="4" name="Slide Number Placeholder 3"/>
          <p:cNvSpPr>
            <a:spLocks noGrp="1"/>
          </p:cNvSpPr>
          <p:nvPr>
            <p:ph type="sldNum" sz="quarter" idx="10"/>
          </p:nvPr>
        </p:nvSpPr>
        <p:spPr/>
        <p:txBody>
          <a:bodyPr/>
          <a:lstStyle/>
          <a:p>
            <a:fld id="{1179B4C5-FC38-4ECC-BC32-7C5389505C6E}" type="slidenum">
              <a:rPr lang="en-US" smtClean="0"/>
              <a:t>4</a:t>
            </a:fld>
            <a:endParaRPr lang="en-US"/>
          </a:p>
        </p:txBody>
      </p:sp>
    </p:spTree>
    <p:extLst>
      <p:ext uri="{BB962C8B-B14F-4D97-AF65-F5344CB8AC3E}">
        <p14:creationId xmlns:p14="http://schemas.microsoft.com/office/powerpoint/2010/main" val="2381255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30E456E-9EA4-479B-BF8E-21CA7CB29A2B}" type="datetimeFigureOut">
              <a:rPr lang="en-US" smtClean="0"/>
              <a:pPr/>
              <a:t>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BC2733-4C79-49D8-AE64-EB895125888E}" type="slidenum">
              <a:rPr lang="en-US" smtClean="0"/>
              <a:pPr/>
              <a:t>‹#›</a:t>
            </a:fld>
            <a:endParaRPr lang="en-US"/>
          </a:p>
        </p:txBody>
      </p:sp>
    </p:spTree>
    <p:extLst>
      <p:ext uri="{BB962C8B-B14F-4D97-AF65-F5344CB8AC3E}">
        <p14:creationId xmlns:p14="http://schemas.microsoft.com/office/powerpoint/2010/main" val="2376233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30E456E-9EA4-479B-BF8E-21CA7CB29A2B}" type="datetimeFigureOut">
              <a:rPr lang="en-US" smtClean="0"/>
              <a:pPr/>
              <a:t>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BC2733-4C79-49D8-AE64-EB895125888E}" type="slidenum">
              <a:rPr lang="en-US" smtClean="0"/>
              <a:pPr/>
              <a:t>‹#›</a:t>
            </a:fld>
            <a:endParaRPr lang="en-US"/>
          </a:p>
        </p:txBody>
      </p:sp>
    </p:spTree>
    <p:extLst>
      <p:ext uri="{BB962C8B-B14F-4D97-AF65-F5344CB8AC3E}">
        <p14:creationId xmlns:p14="http://schemas.microsoft.com/office/powerpoint/2010/main" val="3593165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30E456E-9EA4-479B-BF8E-21CA7CB29A2B}" type="datetimeFigureOut">
              <a:rPr lang="en-US" smtClean="0"/>
              <a:pPr/>
              <a:t>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BC2733-4C79-49D8-AE64-EB895125888E}" type="slidenum">
              <a:rPr lang="en-US" smtClean="0"/>
              <a:pPr/>
              <a:t>‹#›</a:t>
            </a:fld>
            <a:endParaRPr lang="en-US"/>
          </a:p>
        </p:txBody>
      </p:sp>
    </p:spTree>
    <p:extLst>
      <p:ext uri="{BB962C8B-B14F-4D97-AF65-F5344CB8AC3E}">
        <p14:creationId xmlns:p14="http://schemas.microsoft.com/office/powerpoint/2010/main" val="599265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30E456E-9EA4-479B-BF8E-21CA7CB29A2B}" type="datetimeFigureOut">
              <a:rPr lang="en-US" smtClean="0"/>
              <a:pPr/>
              <a:t>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BC2733-4C79-49D8-AE64-EB895125888E}" type="slidenum">
              <a:rPr lang="en-US" smtClean="0"/>
              <a:pPr/>
              <a:t>‹#›</a:t>
            </a:fld>
            <a:endParaRPr lang="en-US"/>
          </a:p>
        </p:txBody>
      </p:sp>
    </p:spTree>
    <p:extLst>
      <p:ext uri="{BB962C8B-B14F-4D97-AF65-F5344CB8AC3E}">
        <p14:creationId xmlns:p14="http://schemas.microsoft.com/office/powerpoint/2010/main" val="216885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30E456E-9EA4-479B-BF8E-21CA7CB29A2B}" type="datetimeFigureOut">
              <a:rPr lang="en-US" smtClean="0"/>
              <a:pPr/>
              <a:t>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BC2733-4C79-49D8-AE64-EB895125888E}" type="slidenum">
              <a:rPr lang="en-US" smtClean="0"/>
              <a:pPr/>
              <a:t>‹#›</a:t>
            </a:fld>
            <a:endParaRPr lang="en-US"/>
          </a:p>
        </p:txBody>
      </p:sp>
    </p:spTree>
    <p:extLst>
      <p:ext uri="{BB962C8B-B14F-4D97-AF65-F5344CB8AC3E}">
        <p14:creationId xmlns:p14="http://schemas.microsoft.com/office/powerpoint/2010/main" val="3918441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30E456E-9EA4-479B-BF8E-21CA7CB29A2B}" type="datetimeFigureOut">
              <a:rPr lang="en-US" smtClean="0"/>
              <a:pPr/>
              <a:t>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BC2733-4C79-49D8-AE64-EB895125888E}" type="slidenum">
              <a:rPr lang="en-US" smtClean="0"/>
              <a:pPr/>
              <a:t>‹#›</a:t>
            </a:fld>
            <a:endParaRPr lang="en-US"/>
          </a:p>
        </p:txBody>
      </p:sp>
    </p:spTree>
    <p:extLst>
      <p:ext uri="{BB962C8B-B14F-4D97-AF65-F5344CB8AC3E}">
        <p14:creationId xmlns:p14="http://schemas.microsoft.com/office/powerpoint/2010/main" val="30910675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30E456E-9EA4-479B-BF8E-21CA7CB29A2B}" type="datetimeFigureOut">
              <a:rPr lang="en-US" smtClean="0"/>
              <a:pPr/>
              <a:t>12/5/2019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1BC2733-4C79-49D8-AE64-EB895125888E}" type="slidenum">
              <a:rPr lang="en-US" smtClean="0"/>
              <a:pPr/>
              <a:t>‹#›</a:t>
            </a:fld>
            <a:endParaRPr lang="en-US"/>
          </a:p>
        </p:txBody>
      </p:sp>
    </p:spTree>
    <p:extLst>
      <p:ext uri="{BB962C8B-B14F-4D97-AF65-F5344CB8AC3E}">
        <p14:creationId xmlns:p14="http://schemas.microsoft.com/office/powerpoint/2010/main" val="324952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30E456E-9EA4-479B-BF8E-21CA7CB29A2B}" type="datetimeFigureOut">
              <a:rPr lang="en-US" smtClean="0"/>
              <a:pPr/>
              <a:t>12/5/2019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1BC2733-4C79-49D8-AE64-EB895125888E}" type="slidenum">
              <a:rPr lang="en-US" smtClean="0"/>
              <a:pPr/>
              <a:t>‹#›</a:t>
            </a:fld>
            <a:endParaRPr lang="en-US"/>
          </a:p>
        </p:txBody>
      </p:sp>
    </p:spTree>
    <p:extLst>
      <p:ext uri="{BB962C8B-B14F-4D97-AF65-F5344CB8AC3E}">
        <p14:creationId xmlns:p14="http://schemas.microsoft.com/office/powerpoint/2010/main" val="596901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0E456E-9EA4-479B-BF8E-21CA7CB29A2B}" type="datetimeFigureOut">
              <a:rPr lang="en-US" smtClean="0"/>
              <a:pPr/>
              <a:t>12/5/2019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1BC2733-4C79-49D8-AE64-EB895125888E}" type="slidenum">
              <a:rPr lang="en-US" smtClean="0"/>
              <a:pPr/>
              <a:t>‹#›</a:t>
            </a:fld>
            <a:endParaRPr lang="en-US"/>
          </a:p>
        </p:txBody>
      </p:sp>
    </p:spTree>
    <p:extLst>
      <p:ext uri="{BB962C8B-B14F-4D97-AF65-F5344CB8AC3E}">
        <p14:creationId xmlns:p14="http://schemas.microsoft.com/office/powerpoint/2010/main" val="3526170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30E456E-9EA4-479B-BF8E-21CA7CB29A2B}" type="datetimeFigureOut">
              <a:rPr lang="en-US" smtClean="0"/>
              <a:pPr/>
              <a:t>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BC2733-4C79-49D8-AE64-EB895125888E}" type="slidenum">
              <a:rPr lang="en-US" smtClean="0"/>
              <a:pPr/>
              <a:t>‹#›</a:t>
            </a:fld>
            <a:endParaRPr lang="en-US"/>
          </a:p>
        </p:txBody>
      </p:sp>
    </p:spTree>
    <p:extLst>
      <p:ext uri="{BB962C8B-B14F-4D97-AF65-F5344CB8AC3E}">
        <p14:creationId xmlns:p14="http://schemas.microsoft.com/office/powerpoint/2010/main" val="3867415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30E456E-9EA4-479B-BF8E-21CA7CB29A2B}" type="datetimeFigureOut">
              <a:rPr lang="en-US" smtClean="0"/>
              <a:pPr/>
              <a:t>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BC2733-4C79-49D8-AE64-EB895125888E}" type="slidenum">
              <a:rPr lang="en-US" smtClean="0"/>
              <a:pPr/>
              <a:t>‹#›</a:t>
            </a:fld>
            <a:endParaRPr lang="en-US"/>
          </a:p>
        </p:txBody>
      </p:sp>
    </p:spTree>
    <p:extLst>
      <p:ext uri="{BB962C8B-B14F-4D97-AF65-F5344CB8AC3E}">
        <p14:creationId xmlns:p14="http://schemas.microsoft.com/office/powerpoint/2010/main" val="3861771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0E456E-9EA4-479B-BF8E-21CA7CB29A2B}" type="datetimeFigureOut">
              <a:rPr lang="en-US" smtClean="0"/>
              <a:pPr/>
              <a:t>12/5/2019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BC2733-4C79-49D8-AE64-EB895125888E}" type="slidenum">
              <a:rPr lang="en-US" smtClean="0"/>
              <a:pPr/>
              <a:t>‹#›</a:t>
            </a:fld>
            <a:endParaRPr lang="en-US"/>
          </a:p>
        </p:txBody>
      </p:sp>
    </p:spTree>
    <p:extLst>
      <p:ext uri="{BB962C8B-B14F-4D97-AF65-F5344CB8AC3E}">
        <p14:creationId xmlns:p14="http://schemas.microsoft.com/office/powerpoint/2010/main" val="3204602287"/>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76200"/>
            <a:ext cx="8229600" cy="7386638"/>
          </a:xfrm>
          <a:prstGeom prst="rect">
            <a:avLst/>
          </a:prstGeom>
          <a:noFill/>
        </p:spPr>
        <p:txBody>
          <a:bodyPr wrap="square" rtlCol="0">
            <a:spAutoFit/>
          </a:bodyPr>
          <a:lstStyle/>
          <a:p>
            <a:r>
              <a:rPr lang="en-US" sz="1900" u="sng" dirty="0"/>
              <a:t>Apollo </a:t>
            </a:r>
            <a:r>
              <a:rPr lang="en-US" sz="1900" dirty="0"/>
              <a:t>13 (1995)</a:t>
            </a:r>
          </a:p>
          <a:p>
            <a:endParaRPr lang="en-US" sz="1900" dirty="0"/>
          </a:p>
          <a:p>
            <a:r>
              <a:rPr lang="en-US" sz="1900" dirty="0"/>
              <a:t>Produced by:		Brian Grazer</a:t>
            </a:r>
          </a:p>
          <a:p>
            <a:r>
              <a:rPr lang="en-US" sz="1900" dirty="0"/>
              <a:t>Directed by:		Ron Howard</a:t>
            </a:r>
          </a:p>
          <a:p>
            <a:r>
              <a:rPr lang="en-US" sz="1900" dirty="0"/>
              <a:t>Director of Photography:	Dean </a:t>
            </a:r>
            <a:r>
              <a:rPr lang="en-US" sz="1900" dirty="0" err="1"/>
              <a:t>Cundey</a:t>
            </a:r>
            <a:endParaRPr lang="en-US" sz="1900" dirty="0"/>
          </a:p>
          <a:p>
            <a:r>
              <a:rPr lang="en-US" sz="1900" dirty="0"/>
              <a:t>Music by:		James Horner</a:t>
            </a:r>
          </a:p>
          <a:p>
            <a:r>
              <a:rPr lang="en-US" sz="1900" dirty="0"/>
              <a:t>Screenwriters:		William Broyles, Jr. &amp;</a:t>
            </a:r>
          </a:p>
          <a:p>
            <a:r>
              <a:rPr lang="en-US" sz="1900" dirty="0"/>
              <a:t>			Al </a:t>
            </a:r>
            <a:r>
              <a:rPr lang="en-US" sz="1900" dirty="0" err="1"/>
              <a:t>Reinart</a:t>
            </a:r>
            <a:r>
              <a:rPr lang="en-US" sz="1900" dirty="0"/>
              <a:t> </a:t>
            </a:r>
          </a:p>
          <a:p>
            <a:endParaRPr lang="en-US" sz="1900" dirty="0"/>
          </a:p>
          <a:p>
            <a:r>
              <a:rPr lang="en-US" sz="1900" dirty="0"/>
              <a:t>Tom Hanks:		Jim Lovell</a:t>
            </a:r>
          </a:p>
          <a:p>
            <a:r>
              <a:rPr lang="en-US" sz="1900" dirty="0"/>
              <a:t>Bill Paxton:		Fred </a:t>
            </a:r>
            <a:r>
              <a:rPr lang="en-US" sz="1900" dirty="0" err="1"/>
              <a:t>Haise</a:t>
            </a:r>
            <a:endParaRPr lang="en-US" sz="1900" dirty="0"/>
          </a:p>
          <a:p>
            <a:r>
              <a:rPr lang="en-US" sz="1900" dirty="0"/>
              <a:t>Kevin Bacon:		Jack </a:t>
            </a:r>
            <a:r>
              <a:rPr lang="en-US" sz="1900" dirty="0" err="1"/>
              <a:t>Swigert</a:t>
            </a:r>
            <a:endParaRPr lang="en-US" sz="1900" dirty="0"/>
          </a:p>
          <a:p>
            <a:r>
              <a:rPr lang="en-US" sz="1900" dirty="0"/>
              <a:t>Gary Sinise:		Ken Mattingly</a:t>
            </a:r>
          </a:p>
          <a:p>
            <a:r>
              <a:rPr lang="en-US" sz="1900" dirty="0"/>
              <a:t>Ed Harris:		Gene </a:t>
            </a:r>
            <a:r>
              <a:rPr lang="en-US" sz="1900" dirty="0" err="1"/>
              <a:t>Kranz</a:t>
            </a:r>
            <a:endParaRPr lang="en-US" sz="1900" dirty="0"/>
          </a:p>
          <a:p>
            <a:r>
              <a:rPr lang="en-US" sz="1900" dirty="0"/>
              <a:t>Kathleen Quinlan:		Marilyn Lovell</a:t>
            </a:r>
          </a:p>
          <a:p>
            <a:endParaRPr lang="en-US" sz="1900" dirty="0"/>
          </a:p>
          <a:p>
            <a:r>
              <a:rPr lang="en-US" sz="1900" dirty="0"/>
              <a:t>Based on the book </a:t>
            </a:r>
            <a:r>
              <a:rPr lang="en-US" sz="1900" u="sng" dirty="0"/>
              <a:t>Lost Moon</a:t>
            </a:r>
            <a:r>
              <a:rPr lang="en-US" sz="1900" dirty="0"/>
              <a:t> (later re-issued as </a:t>
            </a:r>
            <a:r>
              <a:rPr lang="en-US" sz="1900" u="sng" dirty="0"/>
              <a:t>Apollo 13</a:t>
            </a:r>
            <a:r>
              <a:rPr lang="en-US" sz="1900" dirty="0"/>
              <a:t>) by Jeffrey </a:t>
            </a:r>
            <a:r>
              <a:rPr lang="en-US" sz="1900" dirty="0" err="1"/>
              <a:t>Kluger</a:t>
            </a:r>
            <a:r>
              <a:rPr lang="en-US" sz="1900" dirty="0"/>
              <a:t> and Jim Lovell</a:t>
            </a:r>
            <a:endParaRPr lang="en-US" sz="1900" u="sng" dirty="0"/>
          </a:p>
          <a:p>
            <a:endParaRPr lang="en-US" sz="1900" dirty="0"/>
          </a:p>
          <a:p>
            <a:r>
              <a:rPr lang="en-US" sz="1900" dirty="0"/>
              <a:t>Academy Awards:</a:t>
            </a:r>
          </a:p>
          <a:p>
            <a:pPr marL="800100" lvl="1" indent="-342900">
              <a:buFont typeface="Courier New" panose="02070309020205020404" pitchFamily="49" charset="0"/>
              <a:buChar char="o"/>
            </a:pPr>
            <a:r>
              <a:rPr lang="en-US" sz="1900" dirty="0"/>
              <a:t>WON: Sound, Editing</a:t>
            </a:r>
          </a:p>
          <a:p>
            <a:pPr marL="800100" lvl="1" indent="-342900">
              <a:buFont typeface="Courier New" panose="02070309020205020404" pitchFamily="49" charset="0"/>
              <a:buChar char="o"/>
            </a:pPr>
            <a:r>
              <a:rPr lang="en-US" sz="1900" dirty="0"/>
              <a:t>NOMINATED: Picture, Supporting Actor (EH), Supporting Actress (KQ), Adapted Screenplay, Music, Art Direction, Visual Effects</a:t>
            </a:r>
          </a:p>
          <a:p>
            <a:endParaRPr lang="en-US" sz="1900" dirty="0"/>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43600" y="243816"/>
            <a:ext cx="2848724" cy="4251984"/>
          </a:xfrm>
          <a:prstGeom prst="rect">
            <a:avLst/>
          </a:prstGeom>
        </p:spPr>
      </p:pic>
    </p:spTree>
    <p:extLst>
      <p:ext uri="{BB962C8B-B14F-4D97-AF65-F5344CB8AC3E}">
        <p14:creationId xmlns:p14="http://schemas.microsoft.com/office/powerpoint/2010/main" val="1203624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52400"/>
            <a:ext cx="8991600" cy="8586966"/>
          </a:xfrm>
          <a:prstGeom prst="rect">
            <a:avLst/>
          </a:prstGeom>
        </p:spPr>
        <p:txBody>
          <a:bodyPr wrap="square">
            <a:spAutoFit/>
          </a:bodyPr>
          <a:lstStyle/>
          <a:p>
            <a:pPr lvl="0" algn="ctr">
              <a:lnSpc>
                <a:spcPct val="150000"/>
              </a:lnSpc>
            </a:pPr>
            <a:r>
              <a:rPr lang="en-US" u="sng" dirty="0"/>
              <a:t>APOLLO 13</a:t>
            </a:r>
            <a:r>
              <a:rPr lang="en-US" dirty="0"/>
              <a:t> LOG WORK: </a:t>
            </a:r>
          </a:p>
          <a:p>
            <a:pPr marL="457200" lvl="0" indent="-457200">
              <a:buAutoNum type="arabicPeriod"/>
            </a:pPr>
            <a:r>
              <a:rPr lang="en-US" sz="2400" dirty="0"/>
              <a:t>As you watch the film, look for the scene you adapted. When you find it, make some notes about the techniques that were used and the choices that were made, specifically thinking about whether they are similar to or different from the adaptation decisions you made. You will need to write about this later.</a:t>
            </a:r>
          </a:p>
          <a:p>
            <a:pPr marL="457200" lvl="0" indent="-457200">
              <a:buAutoNum type="arabicPeriod"/>
            </a:pPr>
            <a:endParaRPr lang="en-US" sz="2400" dirty="0"/>
          </a:p>
          <a:p>
            <a:pPr marL="457200" lvl="0" indent="-457200">
              <a:buAutoNum type="arabicPeriod"/>
            </a:pPr>
            <a:r>
              <a:rPr lang="en-US" sz="2400" dirty="0"/>
              <a:t>Roger Ebert called this film “riveting.” Janet Maslin of </a:t>
            </a:r>
            <a:r>
              <a:rPr lang="en-US" sz="2400" i="1" dirty="0"/>
              <a:t>The New York Times </a:t>
            </a:r>
            <a:r>
              <a:rPr lang="en-US" sz="2400" dirty="0"/>
              <a:t>called this film “absolutely thrilling.” The American Film Institute has ranked </a:t>
            </a:r>
            <a:r>
              <a:rPr lang="en-US" sz="2400" u="sng" dirty="0"/>
              <a:t>Apollo 13</a:t>
            </a:r>
            <a:r>
              <a:rPr lang="en-US" sz="2400" dirty="0"/>
              <a:t> the #12 most inspirational American film of all time. The narrative is certainly a powerful part of the NASA story, but since we know that everything works out in the end going into the film, think about how Ron Howard constructed a film that still gripped the audience into the momentum of the story. As you screen the film, make a list of the specific FILM techniques, stylistic decisions, cinematic choices, etc. (not the story itself) that worked to enhance the “riveting,” “thrilling” quality of the film.</a:t>
            </a:r>
            <a:r>
              <a:rPr lang="en-US" sz="2400" u="sng" dirty="0"/>
              <a:t> </a:t>
            </a:r>
          </a:p>
          <a:p>
            <a:pPr lvl="0">
              <a:lnSpc>
                <a:spcPct val="150000"/>
              </a:lnSpc>
            </a:pPr>
            <a:endParaRPr lang="en-US" i="1" u="sng" dirty="0"/>
          </a:p>
          <a:p>
            <a:pPr lvl="0">
              <a:lnSpc>
                <a:spcPct val="150000"/>
              </a:lnSpc>
            </a:pPr>
            <a:endParaRPr lang="en-US" dirty="0"/>
          </a:p>
          <a:p>
            <a:pPr lvl="0">
              <a:lnSpc>
                <a:spcPct val="150000"/>
              </a:lnSpc>
            </a:pPr>
            <a:endParaRPr lang="en-US" dirty="0"/>
          </a:p>
          <a:p>
            <a:pPr lvl="2">
              <a:buFont typeface="Wingdings 2"/>
              <a:buChar char="ä"/>
            </a:pPr>
            <a:endParaRPr lang="en-US" dirty="0">
              <a:sym typeface="Wingdings 2"/>
            </a:endParaRPr>
          </a:p>
          <a:p>
            <a:pPr lvl="2">
              <a:buFont typeface="Wingdings 2"/>
              <a:buChar char="ä"/>
            </a:pPr>
            <a:endParaRPr lang="en-US" dirty="0">
              <a:latin typeface="Berlin Sans FB"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30558F5-A730-4207-ABBB-86F694EFC9DD}"/>
              </a:ext>
            </a:extLst>
          </p:cNvPr>
          <p:cNvSpPr txBox="1"/>
          <p:nvPr/>
        </p:nvSpPr>
        <p:spPr>
          <a:xfrm>
            <a:off x="457200" y="228600"/>
            <a:ext cx="8382000" cy="2369880"/>
          </a:xfrm>
          <a:prstGeom prst="rect">
            <a:avLst/>
          </a:prstGeom>
          <a:noFill/>
        </p:spPr>
        <p:txBody>
          <a:bodyPr wrap="square" rtlCol="0">
            <a:spAutoFit/>
          </a:bodyPr>
          <a:lstStyle/>
          <a:p>
            <a:r>
              <a:rPr lang="en-US" sz="2800" dirty="0"/>
              <a:t>*Put in a box (about 10 lines) for notes on YOUR scene</a:t>
            </a:r>
          </a:p>
          <a:p>
            <a:endParaRPr lang="en-US" sz="2800" dirty="0"/>
          </a:p>
          <a:p>
            <a:r>
              <a:rPr lang="en-US" sz="2800" dirty="0"/>
              <a:t>*Then, set up your viewing chart:</a:t>
            </a:r>
          </a:p>
          <a:p>
            <a:endParaRPr lang="en-US" sz="2800" dirty="0"/>
          </a:p>
          <a:p>
            <a:endParaRPr lang="en-US" dirty="0"/>
          </a:p>
          <a:p>
            <a:endParaRPr lang="en-US" dirty="0"/>
          </a:p>
        </p:txBody>
      </p:sp>
      <p:graphicFrame>
        <p:nvGraphicFramePr>
          <p:cNvPr id="5" name="Table 5">
            <a:extLst>
              <a:ext uri="{FF2B5EF4-FFF2-40B4-BE49-F238E27FC236}">
                <a16:creationId xmlns:a16="http://schemas.microsoft.com/office/drawing/2014/main" id="{7502A00B-8E93-4020-94F2-77D27B281B68}"/>
              </a:ext>
            </a:extLst>
          </p:cNvPr>
          <p:cNvGraphicFramePr>
            <a:graphicFrameLocks noGrp="1"/>
          </p:cNvGraphicFramePr>
          <p:nvPr>
            <p:extLst>
              <p:ext uri="{D42A27DB-BD31-4B8C-83A1-F6EECF244321}">
                <p14:modId xmlns:p14="http://schemas.microsoft.com/office/powerpoint/2010/main" val="2880856706"/>
              </p:ext>
            </p:extLst>
          </p:nvPr>
        </p:nvGraphicFramePr>
        <p:xfrm>
          <a:off x="304800" y="2057400"/>
          <a:ext cx="8534400" cy="2057400"/>
        </p:xfrm>
        <a:graphic>
          <a:graphicData uri="http://schemas.openxmlformats.org/drawingml/2006/table">
            <a:tbl>
              <a:tblPr firstRow="1" bandRow="1">
                <a:tableStyleId>{5C22544A-7EE6-4342-B048-85BDC9FD1C3A}</a:tableStyleId>
              </a:tblPr>
              <a:tblGrid>
                <a:gridCol w="3828516">
                  <a:extLst>
                    <a:ext uri="{9D8B030D-6E8A-4147-A177-3AD203B41FA5}">
                      <a16:colId xmlns:a16="http://schemas.microsoft.com/office/drawing/2014/main" val="4270202236"/>
                    </a:ext>
                  </a:extLst>
                </a:gridCol>
                <a:gridCol w="4705884">
                  <a:extLst>
                    <a:ext uri="{9D8B030D-6E8A-4147-A177-3AD203B41FA5}">
                      <a16:colId xmlns:a16="http://schemas.microsoft.com/office/drawing/2014/main" val="551807052"/>
                    </a:ext>
                  </a:extLst>
                </a:gridCol>
              </a:tblGrid>
              <a:tr h="370840">
                <a:tc>
                  <a:txBody>
                    <a:bodyPr/>
                    <a:lstStyle/>
                    <a:p>
                      <a:r>
                        <a:rPr lang="en-US" sz="2800" dirty="0"/>
                        <a:t>Technique/stylistic element and example</a:t>
                      </a:r>
                    </a:p>
                  </a:txBody>
                  <a:tcPr/>
                </a:tc>
                <a:tc>
                  <a:txBody>
                    <a:bodyPr/>
                    <a:lstStyle/>
                    <a:p>
                      <a:r>
                        <a:rPr lang="en-US" sz="2800" dirty="0"/>
                        <a:t>How it makes that scene “thrilling” or “riveting”</a:t>
                      </a:r>
                    </a:p>
                  </a:txBody>
                  <a:tcPr/>
                </a:tc>
                <a:extLst>
                  <a:ext uri="{0D108BD9-81ED-4DB2-BD59-A6C34878D82A}">
                    <a16:rowId xmlns:a16="http://schemas.microsoft.com/office/drawing/2014/main" val="1774117571"/>
                  </a:ext>
                </a:extLst>
              </a:tr>
              <a:tr h="370840">
                <a:tc>
                  <a:txBody>
                    <a:bodyPr/>
                    <a:lstStyle/>
                    <a:p>
                      <a:endParaRPr lang="en-US"/>
                    </a:p>
                  </a:txBody>
                  <a:tcPr/>
                </a:tc>
                <a:tc>
                  <a:txBody>
                    <a:bodyPr/>
                    <a:lstStyle/>
                    <a:p>
                      <a:endParaRPr lang="en-US"/>
                    </a:p>
                  </a:txBody>
                  <a:tcPr/>
                </a:tc>
                <a:extLst>
                  <a:ext uri="{0D108BD9-81ED-4DB2-BD59-A6C34878D82A}">
                    <a16:rowId xmlns:a16="http://schemas.microsoft.com/office/drawing/2014/main" val="3369049337"/>
                  </a:ext>
                </a:extLst>
              </a:tr>
              <a:tr h="370840">
                <a:tc>
                  <a:txBody>
                    <a:bodyPr/>
                    <a:lstStyle/>
                    <a:p>
                      <a:endParaRPr lang="en-US"/>
                    </a:p>
                  </a:txBody>
                  <a:tcPr/>
                </a:tc>
                <a:tc>
                  <a:txBody>
                    <a:bodyPr/>
                    <a:lstStyle/>
                    <a:p>
                      <a:endParaRPr lang="en-US"/>
                    </a:p>
                  </a:txBody>
                  <a:tcPr/>
                </a:tc>
                <a:extLst>
                  <a:ext uri="{0D108BD9-81ED-4DB2-BD59-A6C34878D82A}">
                    <a16:rowId xmlns:a16="http://schemas.microsoft.com/office/drawing/2014/main" val="2276447275"/>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3501223130"/>
                  </a:ext>
                </a:extLst>
              </a:tr>
            </a:tbl>
          </a:graphicData>
        </a:graphic>
      </p:graphicFrame>
    </p:spTree>
    <p:extLst>
      <p:ext uri="{BB962C8B-B14F-4D97-AF65-F5344CB8AC3E}">
        <p14:creationId xmlns:p14="http://schemas.microsoft.com/office/powerpoint/2010/main" val="2176741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6200" y="0"/>
            <a:ext cx="9067800" cy="6517169"/>
          </a:xfrm>
          <a:prstGeom prst="rect">
            <a:avLst/>
          </a:prstGeom>
        </p:spPr>
        <p:txBody>
          <a:bodyPr wrap="square">
            <a:spAutoFit/>
          </a:bodyPr>
          <a:lstStyle/>
          <a:p>
            <a:pPr lvl="0" algn="ctr"/>
            <a:r>
              <a:rPr lang="en-US" sz="2000" u="sng" dirty="0">
                <a:highlight>
                  <a:srgbClr val="FFFF00"/>
                </a:highlight>
              </a:rPr>
              <a:t>APOLLO 13</a:t>
            </a:r>
            <a:r>
              <a:rPr lang="en-US" sz="2000" dirty="0">
                <a:highlight>
                  <a:srgbClr val="FFFF00"/>
                </a:highlight>
              </a:rPr>
              <a:t> LOG WORK-You must answer #1.  Then, select either #2 or #3 to address</a:t>
            </a:r>
            <a:r>
              <a:rPr lang="en-US" dirty="0">
                <a:highlight>
                  <a:srgbClr val="FFFF00"/>
                </a:highlight>
              </a:rPr>
              <a:t>.</a:t>
            </a:r>
          </a:p>
          <a:p>
            <a:pPr lvl="0"/>
            <a:r>
              <a:rPr lang="en-US" sz="2350" dirty="0">
                <a:solidFill>
                  <a:srgbClr val="C00000"/>
                </a:solidFill>
              </a:rPr>
              <a:t>1. Consider your adaptation; did you like your version or Ron Howard’s </a:t>
            </a:r>
          </a:p>
          <a:p>
            <a:pPr lvl="0"/>
            <a:r>
              <a:rPr lang="en-US" sz="2350" dirty="0">
                <a:solidFill>
                  <a:srgbClr val="C00000"/>
                </a:solidFill>
              </a:rPr>
              <a:t>      version better?  Why? Discuss your vs. his filmic choices.</a:t>
            </a:r>
            <a:r>
              <a:rPr lang="en-US" sz="2350" dirty="0">
                <a:solidFill>
                  <a:srgbClr val="002060"/>
                </a:solidFill>
              </a:rPr>
              <a:t> </a:t>
            </a:r>
          </a:p>
          <a:p>
            <a:pPr marL="288925" lvl="0" indent="-288925"/>
            <a:r>
              <a:rPr lang="en-US" sz="2350" dirty="0">
                <a:solidFill>
                  <a:srgbClr val="002060"/>
                </a:solidFill>
              </a:rPr>
              <a:t>2. Jim Lovell has said that he wrote the book </a:t>
            </a:r>
            <a:r>
              <a:rPr lang="en-US" sz="2350" u="sng" dirty="0">
                <a:solidFill>
                  <a:srgbClr val="002060"/>
                </a:solidFill>
              </a:rPr>
              <a:t>Lost Moon</a:t>
            </a:r>
            <a:r>
              <a:rPr lang="en-US" sz="2350" dirty="0">
                <a:solidFill>
                  <a:srgbClr val="002060"/>
                </a:solidFill>
              </a:rPr>
              <a:t> because he thought the story contained important lessons about </a:t>
            </a:r>
            <a:r>
              <a:rPr lang="en-US" sz="2350" b="1" dirty="0">
                <a:solidFill>
                  <a:srgbClr val="00B050"/>
                </a:solidFill>
              </a:rPr>
              <a:t>initiative, imagination, teamwork, leadership, perseverance, and American ingenuity</a:t>
            </a:r>
            <a:r>
              <a:rPr lang="en-US" sz="2350" dirty="0">
                <a:solidFill>
                  <a:srgbClr val="002060"/>
                </a:solidFill>
              </a:rPr>
              <a:t>. Pick one of those thematic ideas and </a:t>
            </a:r>
            <a:r>
              <a:rPr lang="en-US" sz="2350" u="sng" dirty="0">
                <a:solidFill>
                  <a:srgbClr val="002060"/>
                </a:solidFill>
              </a:rPr>
              <a:t>connect two “absolutely thrilling”/”riveting” film techniques</a:t>
            </a:r>
            <a:r>
              <a:rPr lang="en-US" sz="2350" dirty="0">
                <a:solidFill>
                  <a:srgbClr val="002060"/>
                </a:solidFill>
              </a:rPr>
              <a:t> that help to develop the theme.  In other words, how did Ron Howard’s approach to a well-known story make a theme come alive and be interesting/ engaging?</a:t>
            </a:r>
            <a:endParaRPr lang="en-US" sz="2350" u="sng" dirty="0">
              <a:solidFill>
                <a:srgbClr val="002060"/>
              </a:solidFill>
            </a:endParaRPr>
          </a:p>
          <a:p>
            <a:pPr marL="457200" lvl="0" indent="-457200">
              <a:buAutoNum type="arabicPeriod" startAt="3"/>
            </a:pPr>
            <a:r>
              <a:rPr lang="en-US" sz="2350" dirty="0">
                <a:solidFill>
                  <a:srgbClr val="002060"/>
                </a:solidFill>
              </a:rPr>
              <a:t>While most see this film as an inspirational epic tale, viewers do have criticisms. Select one critique and discuss it. Do you agree or disagree with the criticism?  Be sure to reference specifics from the film.</a:t>
            </a:r>
          </a:p>
          <a:p>
            <a:pPr marL="738188" lvl="0" indent="-333375">
              <a:buFont typeface="+mj-lt"/>
              <a:buAutoNum type="alphaUcPeriod"/>
            </a:pPr>
            <a:r>
              <a:rPr lang="en-US" sz="2350" dirty="0">
                <a:solidFill>
                  <a:srgbClr val="002060"/>
                </a:solidFill>
              </a:rPr>
              <a:t>music as bully (soundtrack too overwhelming, heavy-handed, manipulative)</a:t>
            </a:r>
          </a:p>
          <a:p>
            <a:pPr marL="738188" indent="-333375">
              <a:buFont typeface="+mj-lt"/>
              <a:buAutoNum type="alphaUcPeriod"/>
            </a:pPr>
            <a:r>
              <a:rPr lang="en-US" sz="2350" dirty="0">
                <a:solidFill>
                  <a:srgbClr val="002060"/>
                </a:solidFill>
              </a:rPr>
              <a:t>don’t get to know the characters as complex humans/don’t get to know who the characters are; they are one-dimensional</a:t>
            </a:r>
          </a:p>
          <a:p>
            <a:pPr marL="738188" indent="-333375">
              <a:buFont typeface="+mj-lt"/>
              <a:buAutoNum type="alphaUcPeriod"/>
            </a:pPr>
            <a:r>
              <a:rPr lang="en-US" sz="2350" dirty="0">
                <a:solidFill>
                  <a:srgbClr val="002060"/>
                </a:solidFill>
              </a:rPr>
              <a:t>too sentimental/melodramatic/over-the-top.</a:t>
            </a:r>
          </a:p>
        </p:txBody>
      </p:sp>
    </p:spTree>
    <p:extLst>
      <p:ext uri="{BB962C8B-B14F-4D97-AF65-F5344CB8AC3E}">
        <p14:creationId xmlns:p14="http://schemas.microsoft.com/office/powerpoint/2010/main" val="33314842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2575</TotalTime>
  <Words>661</Words>
  <Application>Microsoft Office PowerPoint</Application>
  <PresentationFormat>On-screen Show (4:3)</PresentationFormat>
  <Paragraphs>50</Paragraphs>
  <Slides>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Berlin Sans FB</vt:lpstr>
      <vt:lpstr>Calibri</vt:lpstr>
      <vt:lpstr>Courier New</vt:lpstr>
      <vt:lpstr>Wingdings 2</vt:lpstr>
      <vt:lpstr>Office Theme</vt:lpstr>
      <vt:lpstr>PowerPoint Presentation</vt:lpstr>
      <vt:lpstr>PowerPoint Presentation</vt:lpstr>
      <vt:lpstr>PowerPoint Presentation</vt:lpstr>
      <vt:lpstr>PowerPoint Presentation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TCONN</dc:creator>
  <cp:lastModifiedBy>princess_pd@yahoo.com</cp:lastModifiedBy>
  <cp:revision>176</cp:revision>
  <dcterms:created xsi:type="dcterms:W3CDTF">2009-11-30T18:56:44Z</dcterms:created>
  <dcterms:modified xsi:type="dcterms:W3CDTF">2019-12-06T03:23:12Z</dcterms:modified>
</cp:coreProperties>
</file>